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0" r:id="rId4"/>
    <p:sldId id="274" r:id="rId5"/>
    <p:sldId id="265" r:id="rId6"/>
    <p:sldId id="258" r:id="rId7"/>
    <p:sldId id="267" r:id="rId8"/>
    <p:sldId id="268" r:id="rId9"/>
    <p:sldId id="269" r:id="rId10"/>
    <p:sldId id="275" r:id="rId11"/>
    <p:sldId id="257" r:id="rId12"/>
    <p:sldId id="264" r:id="rId13"/>
    <p:sldId id="276" r:id="rId14"/>
    <p:sldId id="260" r:id="rId15"/>
    <p:sldId id="271" r:id="rId16"/>
    <p:sldId id="261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유림" initials="오" lastIdx="1" clrIdx="0">
    <p:extLst>
      <p:ext uri="{19B8F6BF-5375-455C-9EA6-DF929625EA0E}">
        <p15:presenceInfo xmlns:p15="http://schemas.microsoft.com/office/powerpoint/2012/main" userId="S-1-12-1-3465444489-1100196511-527081859-27575141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4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95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8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3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2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2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47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6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5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BB04D-1A9A-4B32-AFE3-B545DD3A941C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C4C0-A797-43F6-8E87-7685FFB16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0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297" t="-21071" r="297" b="49886"/>
          <a:stretch/>
        </p:blipFill>
        <p:spPr>
          <a:xfrm>
            <a:off x="0" y="-164326"/>
            <a:ext cx="6023515" cy="3286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386838"/>
            <a:ext cx="6238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mri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가지 양식</a:t>
            </a:r>
            <a:r>
              <a:rPr lang="en-US" altLang="ko-KR" dirty="0"/>
              <a:t>(t1,t1ce,t2,flair)</a:t>
            </a:r>
            <a:r>
              <a:rPr lang="ko-KR" altLang="en-US" dirty="0"/>
              <a:t>으로 촬영되었고</a:t>
            </a:r>
            <a:r>
              <a:rPr lang="en-US" altLang="ko-KR" dirty="0"/>
              <a:t>, 4</a:t>
            </a:r>
            <a:r>
              <a:rPr lang="ko-KR" altLang="en-US" dirty="0"/>
              <a:t>개를 하나의 데이터</a:t>
            </a:r>
            <a:r>
              <a:rPr lang="en-US" altLang="ko-KR" dirty="0"/>
              <a:t>(RGB Image</a:t>
            </a:r>
            <a:r>
              <a:rPr lang="ko-KR" altLang="en-US" dirty="0"/>
              <a:t>가 </a:t>
            </a:r>
            <a:r>
              <a:rPr lang="en-US" altLang="ko-KR" dirty="0"/>
              <a:t>3channel</a:t>
            </a:r>
            <a:r>
              <a:rPr lang="ko-KR" altLang="en-US" dirty="0" err="1"/>
              <a:t>인것과</a:t>
            </a:r>
            <a:r>
              <a:rPr lang="ko-KR" altLang="en-US" dirty="0"/>
              <a:t> 같음</a:t>
            </a:r>
            <a:r>
              <a:rPr lang="en-US" altLang="ko-KR" dirty="0"/>
              <a:t>)</a:t>
            </a:r>
            <a:r>
              <a:rPr lang="ko-KR" altLang="en-US" dirty="0"/>
              <a:t>로 사용함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16910" y="29798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0 </a:t>
            </a:r>
            <a:r>
              <a:rPr lang="en-US" altLang="ko-KR" dirty="0"/>
              <a:t>: </a:t>
            </a:r>
            <a:r>
              <a:rPr lang="ko-KR" altLang="en-US" dirty="0"/>
              <a:t>배경</a:t>
            </a:r>
          </a:p>
          <a:p>
            <a:r>
              <a:rPr lang="en-US" altLang="ko-KR" dirty="0"/>
              <a:t>1 : </a:t>
            </a:r>
            <a:r>
              <a:rPr lang="ko-KR" altLang="en-US" dirty="0"/>
              <a:t>전체 종양</a:t>
            </a:r>
            <a:r>
              <a:rPr lang="en-US" altLang="ko-KR" dirty="0"/>
              <a:t>(Whole tumor)</a:t>
            </a:r>
          </a:p>
          <a:p>
            <a:r>
              <a:rPr lang="en-US" altLang="ko-KR" dirty="0"/>
              <a:t>2 : </a:t>
            </a:r>
            <a:r>
              <a:rPr lang="ko-KR" altLang="en-US" dirty="0"/>
              <a:t>핵심 종양</a:t>
            </a:r>
            <a:r>
              <a:rPr lang="en-US" altLang="ko-KR" dirty="0"/>
              <a:t>(Tumor core)</a:t>
            </a:r>
          </a:p>
          <a:p>
            <a:r>
              <a:rPr lang="en-US" altLang="ko-KR" dirty="0"/>
              <a:t>3 : </a:t>
            </a:r>
            <a:r>
              <a:rPr lang="ko-KR" altLang="en-US" dirty="0"/>
              <a:t>조영제 등으로 인해 강조된 종양</a:t>
            </a:r>
            <a:r>
              <a:rPr lang="en-US" altLang="ko-KR" dirty="0"/>
              <a:t>(enhancing tumor)</a:t>
            </a:r>
            <a:endParaRPr lang="ko-KR" altLang="en-US" dirty="0"/>
          </a:p>
        </p:txBody>
      </p:sp>
      <p:pic>
        <p:nvPicPr>
          <p:cNvPr id="2052" name="Picture 4" descr="Untitled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11" y="465791"/>
            <a:ext cx="5713765" cy="240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65" y="4692976"/>
            <a:ext cx="267689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5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7435" y="292775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실험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데이터 셋 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46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334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2" y="984317"/>
            <a:ext cx="7467618" cy="1698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90" y="655739"/>
            <a:ext cx="688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5channel : OTSU </a:t>
            </a:r>
            <a:r>
              <a:rPr lang="ko-KR" altLang="en-US" dirty="0" smtClean="0"/>
              <a:t>변환을 통한 채널 개수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에서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2" y="3370098"/>
            <a:ext cx="4962137" cy="1284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81" y="3404628"/>
            <a:ext cx="4962138" cy="12844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90" y="3035296"/>
            <a:ext cx="600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croped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배경부분을</a:t>
            </a:r>
            <a:r>
              <a:rPr lang="ko-KR" altLang="en-US" dirty="0" smtClean="0"/>
              <a:t> 일부 </a:t>
            </a:r>
            <a:r>
              <a:rPr lang="ko-KR" altLang="en-US" dirty="0" err="1" smtClean="0"/>
              <a:t>크롭</a:t>
            </a:r>
            <a:r>
              <a:rPr lang="ko-KR" altLang="en-US" dirty="0" smtClean="0"/>
              <a:t> 하여 배경 레이블을 줄임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5251508" y="3836634"/>
            <a:ext cx="302004" cy="3858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90" y="4928045"/>
            <a:ext cx="984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oundary : </a:t>
            </a:r>
            <a:r>
              <a:rPr lang="ko-KR" altLang="en-US" dirty="0" smtClean="0"/>
              <a:t>종양 마스크의 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부분을 코딩으로 추출하여 새로운 마스크 데이터 셋으로 저장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25" y="5310288"/>
            <a:ext cx="2997112" cy="15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334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8782" y="691604"/>
            <a:ext cx="102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3channel : </a:t>
            </a:r>
            <a:r>
              <a:rPr lang="ko-KR" altLang="en-US" dirty="0" smtClean="0"/>
              <a:t>최근에 읽은 논문에서 영감을 받아서 진행한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채널 데이터 셋</a:t>
            </a:r>
            <a:r>
              <a:rPr lang="en-US" altLang="ko-KR" dirty="0" smtClean="0"/>
              <a:t>, T1CE-T2w-FLAIR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9" y="3888019"/>
            <a:ext cx="6314331" cy="1775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68" y="1184444"/>
            <a:ext cx="5620534" cy="23244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600" y="1440087"/>
            <a:ext cx="4763165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1984" y="2927758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실험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로스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0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5301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Model &amp; Loss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568" y="53790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unet_nobridge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373506" y="53790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3cnn_block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013084" y="53790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unet_dropout_</a:t>
            </a:r>
            <a:r>
              <a:rPr lang="en-US" altLang="ko-K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rate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373506" y="251876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dilation_rate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889723" y="5064663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 smtClean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베이지안</a:t>
            </a:r>
            <a:r>
              <a:rPr lang="ko-KR" altLang="en-US" b="0" i="0" dirty="0" smtClean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최적화 </a:t>
            </a:r>
            <a:r>
              <a:rPr lang="en-US" altLang="ko-KR" b="0" i="0" dirty="0" smtClean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LOSS)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58907" y="5057249"/>
            <a:ext cx="172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Weighted Loss</a:t>
            </a:r>
            <a:endParaRPr lang="ko-KR" altLang="en-US" dirty="0"/>
          </a:p>
        </p:txBody>
      </p:sp>
      <p:pic>
        <p:nvPicPr>
          <p:cNvPr id="2056" name="Picture 8" descr="Focal Loss 설명 - Object Detection 논문 리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7" y="5470069"/>
            <a:ext cx="2856558" cy="13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3" y="907240"/>
            <a:ext cx="2024835" cy="14268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12" y="980227"/>
            <a:ext cx="2280973" cy="1529516"/>
          </a:xfrm>
          <a:prstGeom prst="rect">
            <a:avLst/>
          </a:prstGeom>
        </p:spPr>
      </p:pic>
      <p:pic>
        <p:nvPicPr>
          <p:cNvPr id="2060" name="Picture 12" descr="Modeling Neural Variability in Deep Networks with Dropout | bioRxiv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1"/>
          <a:stretch/>
        </p:blipFill>
        <p:spPr bwMode="auto">
          <a:xfrm>
            <a:off x="4195519" y="940765"/>
            <a:ext cx="3179141" cy="1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33703" y="2518763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F1F1F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 smtClean="0">
                <a:solidFill>
                  <a:srgbClr val="1F1F1F"/>
                </a:solidFill>
                <a:latin typeface="Arial" panose="020B0604020202020204" pitchFamily="34" charset="0"/>
              </a:rPr>
              <a:t>바운더리</a:t>
            </a:r>
            <a:r>
              <a:rPr lang="ko-KR" altLang="en-US" dirty="0" smtClean="0">
                <a:solidFill>
                  <a:srgbClr val="1F1F1F"/>
                </a:solidFill>
                <a:latin typeface="Arial" panose="020B0604020202020204" pitchFamily="34" charset="0"/>
              </a:rPr>
              <a:t> 학습 모델</a:t>
            </a:r>
            <a:r>
              <a:rPr lang="en-US" altLang="ko-KR" dirty="0" smtClean="0">
                <a:solidFill>
                  <a:srgbClr val="1F1F1F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pic>
        <p:nvPicPr>
          <p:cNvPr id="2062" name="Picture 14" descr="keras - convLSTM2D dilation_rate seems not to work - Stack Overflow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820" y="2888095"/>
            <a:ext cx="1681812" cy="16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403368" y="2606226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1x1conv</a:t>
            </a:r>
            <a:endParaRPr lang="ko-KR" altLang="en-US" dirty="0"/>
          </a:p>
        </p:txBody>
      </p:sp>
      <p:pic>
        <p:nvPicPr>
          <p:cNvPr id="2064" name="Picture 16" descr="Dilated Bottleneck with Projection Block Explained | Papers With Co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86" y="3032579"/>
            <a:ext cx="1232026" cy="16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7" y="2917290"/>
            <a:ext cx="3045160" cy="153472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rcRect l="41188" t="787" r="-1645" b="-787"/>
          <a:stretch/>
        </p:blipFill>
        <p:spPr>
          <a:xfrm>
            <a:off x="5314360" y="5602571"/>
            <a:ext cx="1848900" cy="1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1086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835" y="4664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08312"/>
              </p:ext>
            </p:extLst>
          </p:nvPr>
        </p:nvGraphicFramePr>
        <p:xfrm>
          <a:off x="5" y="444617"/>
          <a:ext cx="12191995" cy="4590811"/>
        </p:xfrm>
        <a:graphic>
          <a:graphicData uri="http://schemas.openxmlformats.org/drawingml/2006/table">
            <a:tbl>
              <a:tblPr/>
              <a:tblGrid>
                <a:gridCol w="807952">
                  <a:extLst>
                    <a:ext uri="{9D8B030D-6E8A-4147-A177-3AD203B41FA5}">
                      <a16:colId xmlns:a16="http://schemas.microsoft.com/office/drawing/2014/main" val="774539285"/>
                    </a:ext>
                  </a:extLst>
                </a:gridCol>
                <a:gridCol w="4863871">
                  <a:extLst>
                    <a:ext uri="{9D8B030D-6E8A-4147-A177-3AD203B41FA5}">
                      <a16:colId xmlns:a16="http://schemas.microsoft.com/office/drawing/2014/main" val="953418348"/>
                    </a:ext>
                  </a:extLst>
                </a:gridCol>
                <a:gridCol w="1543188">
                  <a:extLst>
                    <a:ext uri="{9D8B030D-6E8A-4147-A177-3AD203B41FA5}">
                      <a16:colId xmlns:a16="http://schemas.microsoft.com/office/drawing/2014/main" val="522944152"/>
                    </a:ext>
                  </a:extLst>
                </a:gridCol>
                <a:gridCol w="872588">
                  <a:extLst>
                    <a:ext uri="{9D8B030D-6E8A-4147-A177-3AD203B41FA5}">
                      <a16:colId xmlns:a16="http://schemas.microsoft.com/office/drawing/2014/main" val="3795791839"/>
                    </a:ext>
                  </a:extLst>
                </a:gridCol>
                <a:gridCol w="872588">
                  <a:extLst>
                    <a:ext uri="{9D8B030D-6E8A-4147-A177-3AD203B41FA5}">
                      <a16:colId xmlns:a16="http://schemas.microsoft.com/office/drawing/2014/main" val="3926116633"/>
                    </a:ext>
                  </a:extLst>
                </a:gridCol>
                <a:gridCol w="807952">
                  <a:extLst>
                    <a:ext uri="{9D8B030D-6E8A-4147-A177-3AD203B41FA5}">
                      <a16:colId xmlns:a16="http://schemas.microsoft.com/office/drawing/2014/main" val="3016465844"/>
                    </a:ext>
                  </a:extLst>
                </a:gridCol>
                <a:gridCol w="807952">
                  <a:extLst>
                    <a:ext uri="{9D8B030D-6E8A-4147-A177-3AD203B41FA5}">
                      <a16:colId xmlns:a16="http://schemas.microsoft.com/office/drawing/2014/main" val="1095544015"/>
                    </a:ext>
                  </a:extLst>
                </a:gridCol>
                <a:gridCol w="807952">
                  <a:extLst>
                    <a:ext uri="{9D8B030D-6E8A-4147-A177-3AD203B41FA5}">
                      <a16:colId xmlns:a16="http://schemas.microsoft.com/office/drawing/2014/main" val="2227053725"/>
                    </a:ext>
                  </a:extLst>
                </a:gridCol>
                <a:gridCol w="807952">
                  <a:extLst>
                    <a:ext uri="{9D8B030D-6E8A-4147-A177-3AD203B41FA5}">
                      <a16:colId xmlns:a16="http://schemas.microsoft.com/office/drawing/2014/main" val="1646297988"/>
                    </a:ext>
                  </a:extLst>
                </a:gridCol>
              </a:tblGrid>
              <a:tr h="13720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 dirty="0">
                          <a:effectLst/>
                        </a:rPr>
                        <a:t>순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700">
                          <a:effectLst/>
                        </a:rPr>
                        <a:t>제목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parameter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opt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recall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f1 score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precision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specificity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421527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3++_unet_nobridge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8907396 (33.98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ell_loss (0.2)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0.92805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87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0.92965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17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0.93135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0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b="0">
                          <a:effectLst/>
                          <a:latin typeface="Helvetica Neue"/>
                        </a:rPr>
                        <a:t>0.988625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1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707172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unet_nobridge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15826116 (60.37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0.92415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0.92325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0.922525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F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6948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res-</a:t>
                      </a:r>
                      <a:r>
                        <a:rPr lang="en-US" sz="700" dirty="0" err="1">
                          <a:effectLst/>
                        </a:rPr>
                        <a:t>unet</a:t>
                      </a:r>
                      <a:r>
                        <a:rPr lang="en-US" sz="700" dirty="0">
                          <a:effectLst/>
                        </a:rPr>
                        <a:t>++_</a:t>
                      </a:r>
                      <a:r>
                        <a:rPr lang="en-US" sz="700" dirty="0" err="1">
                          <a:effectLst/>
                        </a:rPr>
                        <a:t>nobridge</a:t>
                      </a:r>
                      <a:endParaRPr lang="en-US" sz="700" dirty="0"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4092868 (15.61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0.912525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0.922825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0.933575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36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0.985125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02184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4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unet_ell-loss_nobridge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15826116 (60.37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ell_loss (0.7)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0.92415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0.92325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0.922525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F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675633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3cnn_block_unet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46774852 (178.43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ell_loss (0.7)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0.90615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0.899525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3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0.900675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26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3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34737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3cnn_block_unet-nobridge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22117956 (84.37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ell_loss (0.7)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0.917575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0.91495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0.912425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46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0.98785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A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318660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7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3cnn_block_unet-nobridge-weightedloss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22117956 (84.37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weighted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0.912925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0.909575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4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0.908725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3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0.9791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78233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8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3cnn_block_unet-5channel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46775428 (178.43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ell_loss (0.7)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0.90575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0.916925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0.929375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C6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0.98385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35475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3cnn_block_unet-5channel-nobridge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22118532 (84.38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0.9116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0.916575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0.921925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0.982225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4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48929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10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3cnn_block_3++_5channel-nobridge_wloss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18127940 (69.15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soft_dice_loss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0.922925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D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0.92735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F6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C6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0.985725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9831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3cnn_block_3++_5channel-nobridge_wloss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12046212 (45.95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0.9264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46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b="0">
                          <a:effectLst/>
                          <a:latin typeface="Helvetica Neue"/>
                        </a:rPr>
                        <a:t>0.9286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8F7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2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0.988825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AF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4801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3cnn_block_3++_soft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12046212 (45.95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Adagrad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0.870175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16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b="0">
                          <a:effectLst/>
                          <a:latin typeface="Helvetica Neue"/>
                        </a:rPr>
                        <a:t>0.887325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2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0.9056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0.975275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D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22371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effectLst/>
                        </a:rPr>
                        <a:t>unet_dropout</a:t>
                      </a:r>
                      <a:endParaRPr lang="en-US" sz="700" dirty="0"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31032516 (118.38 MB) 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0.9253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C6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b="0">
                          <a:effectLst/>
                          <a:latin typeface="Helvetica Neue"/>
                        </a:rPr>
                        <a:t>0.92805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966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0.931025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2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0.986175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869608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14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unet_nobridge_dropout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15826116 (60.37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Adagrad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0.656725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BF8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0.657225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BB8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0.7663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0.9511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C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806355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effectLst/>
                        </a:rPr>
                        <a:t>unet_dropout_soft</a:t>
                      </a:r>
                      <a:endParaRPr lang="en-US" sz="700" dirty="0"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31032516 (118.38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Adagrad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0.607625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0.64925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0.800775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08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0.918125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256558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res-</a:t>
                      </a:r>
                      <a:r>
                        <a:rPr lang="en-US" sz="700" dirty="0" err="1">
                          <a:effectLst/>
                        </a:rPr>
                        <a:t>unet</a:t>
                      </a:r>
                      <a:r>
                        <a:rPr lang="en-US" sz="700" dirty="0">
                          <a:effectLst/>
                        </a:rPr>
                        <a:t>++-dropout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ourier New" panose="02070309020205020404" pitchFamily="49" charset="0"/>
                        </a:rPr>
                        <a:t>4092868 (15.61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Adagrad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soft_dice_loss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0.772875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97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0.78815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87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0.8222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47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0.97215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0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182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17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unet_dropout-dilation_rate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31379716 (119.70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0.9169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0.92425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7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0.9317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E6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0.9846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822316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18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effectLst/>
                        </a:rPr>
                        <a:t>unet_dilation_rate</a:t>
                      </a:r>
                      <a:endParaRPr lang="en-US" sz="700" dirty="0"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31379716 (119.70 MB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0.926875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07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0.9262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0.925725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3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0.98855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1701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19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3++_nobridge-dropout-e3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8907396 (33.98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0.921925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4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0.928925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0.936225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27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0.984475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04972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20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3cnn_block_3++_5channel-nobridge_wloss-ell-dilation_rate=3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15911684 (60.70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0.926275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56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0.923475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0.9214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0.9866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377130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unet_dropout-dilation_rate_nobridge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12046212 (45.95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0.9117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0.924175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6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0.937175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0.982825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4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24047"/>
                  </a:ext>
                </a:extLst>
              </a:tr>
              <a:tr h="131131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22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croped_4channel_unet_nobridge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15826116 (60.37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0.7519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C77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0.787425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87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0.83205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67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0.94565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427898"/>
                  </a:ext>
                </a:extLst>
              </a:tr>
              <a:tr h="261604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Attention U-Net / Categorical_Crossentropy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31870853 (121.58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solidFill>
                            <a:srgbClr val="1F1F1F"/>
                          </a:solidFill>
                          <a:effectLst/>
                        </a:rPr>
                        <a:t>Categorical_Crossentropy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0.926376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46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97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0.931775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E6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0.9876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D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47853"/>
                  </a:ext>
                </a:extLst>
              </a:tr>
              <a:tr h="220688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24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Attention U-Net / 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effectLst/>
                        </a:rPr>
                        <a:t>31870853 (121.58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solidFill>
                            <a:srgbClr val="1F1F1F"/>
                          </a:solidFill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0.929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17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0.9311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26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0.98895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A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145783"/>
                  </a:ext>
                </a:extLst>
              </a:tr>
              <a:tr h="2232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>
                          <a:solidFill>
                            <a:srgbClr val="1F1F1F"/>
                          </a:solidFill>
                          <a:effectLst/>
                        </a:rPr>
                        <a:t>Attention U-Net / </a:t>
                      </a:r>
                      <a:r>
                        <a:rPr lang="en-US" sz="700" dirty="0" err="1">
                          <a:solidFill>
                            <a:srgbClr val="1F1F1F"/>
                          </a:solidFill>
                          <a:effectLst/>
                        </a:rPr>
                        <a:t>Weighted_Categorical_Crossentropy</a:t>
                      </a:r>
                      <a:endParaRPr lang="en-US" sz="700" dirty="0">
                        <a:solidFill>
                          <a:srgbClr val="1F1F1F"/>
                        </a:solidFill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solidFill>
                            <a:srgbClr val="1F1F1F"/>
                          </a:solidFill>
                          <a:effectLst/>
                        </a:rPr>
                        <a:t>31870853 (121.58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effectLst/>
                        </a:rPr>
                        <a:t>adam</a:t>
                      </a:r>
                      <a:endParaRPr lang="en-US" sz="700" dirty="0"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solidFill>
                            <a:srgbClr val="1F1F1F"/>
                          </a:solidFill>
                          <a:effectLst/>
                        </a:rPr>
                        <a:t>Weighted_Categorical_Crossentropy</a:t>
                      </a:r>
                      <a:endParaRPr lang="en-US" sz="700" dirty="0">
                        <a:solidFill>
                          <a:srgbClr val="1F1F1F"/>
                        </a:solidFill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0.929625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0.925325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9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0.921325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0.987025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4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24196"/>
                  </a:ext>
                </a:extLst>
              </a:tr>
              <a:tr h="234490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solidFill>
                            <a:srgbClr val="1F1F1F"/>
                          </a:solidFill>
                          <a:effectLst/>
                        </a:rPr>
                        <a:t>Attention U-Net / Weighted_Categorical_Crossentropy(</a:t>
                      </a:r>
                      <a:r>
                        <a:rPr lang="ko-KR" altLang="en-US" sz="700">
                          <a:solidFill>
                            <a:srgbClr val="1F1F1F"/>
                          </a:solidFill>
                          <a:effectLst/>
                        </a:rPr>
                        <a:t>베이지안 최적화</a:t>
                      </a:r>
                      <a:r>
                        <a:rPr lang="en-US" altLang="ko-KR" sz="70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solidFill>
                            <a:srgbClr val="1F1F1F"/>
                          </a:solidFill>
                          <a:effectLst/>
                        </a:rPr>
                        <a:t>31870853 (121.58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 err="1">
                          <a:solidFill>
                            <a:srgbClr val="1F1F1F"/>
                          </a:solidFill>
                          <a:effectLst/>
                        </a:rPr>
                        <a:t>Weighted_Categorical_Crossentropy</a:t>
                      </a:r>
                      <a:endParaRPr lang="en-US" sz="700" dirty="0">
                        <a:solidFill>
                          <a:srgbClr val="1F1F1F"/>
                        </a:solidFill>
                        <a:effectLst/>
                      </a:endParaRP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0.92375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0.900625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36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0.88125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E7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0.993175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45251"/>
                  </a:ext>
                </a:extLst>
              </a:tr>
              <a:tr h="276849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27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3chan U-net 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31031940 (118.38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0.9125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0.9185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0.924775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96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0.982975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095967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>
                          <a:effectLst/>
                        </a:rPr>
                        <a:t>28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Edge Reinforcement Transfer Learning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31031940 (118.38 MB)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adam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</a:rPr>
                        <a:t>Bce_Dice_Loss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0.892225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D36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0.89685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36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0.9026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2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>
                          <a:effectLst/>
                        </a:rPr>
                        <a:t>0.979225</a:t>
                      </a:r>
                    </a:p>
                  </a:txBody>
                  <a:tcPr marL="11816" marR="11816" marT="7877" marB="787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7865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flipH="1">
            <a:off x="125835" y="5320438"/>
            <a:ext cx="8689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err="1" smtClean="0"/>
              <a:t>브릿지</a:t>
            </a:r>
            <a:r>
              <a:rPr lang="ko-KR" altLang="en-US" sz="1200" dirty="0" smtClean="0"/>
              <a:t> 삭제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모델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다일레이션</a:t>
            </a:r>
            <a:r>
              <a:rPr lang="ko-KR" altLang="en-US" sz="1200" dirty="0" smtClean="0"/>
              <a:t> 모델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어텐션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유넷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유넷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3++ </a:t>
            </a:r>
            <a:r>
              <a:rPr lang="ko-KR" altLang="en-US" sz="1200" dirty="0" smtClean="0"/>
              <a:t>기반이 괜찮은 스코어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점수가 좋게 나온 방법들을 조합한다고 항상 좋은 결과가 나오지는 않음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결론적으로 논문에 있는 방식들의 점수를 넘는 방식은 나오지 않음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475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1086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998741" y="60942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F1F1F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 smtClean="0">
                <a:solidFill>
                  <a:srgbClr val="1F1F1F"/>
                </a:solidFill>
                <a:latin typeface="Arial" panose="020B0604020202020204" pitchFamily="34" charset="0"/>
              </a:rPr>
              <a:t>엣지</a:t>
            </a:r>
            <a:r>
              <a:rPr lang="ko-KR" altLang="en-US" dirty="0" smtClean="0">
                <a:solidFill>
                  <a:srgbClr val="1F1F1F"/>
                </a:solidFill>
                <a:latin typeface="Arial" panose="020B0604020202020204" pitchFamily="34" charset="0"/>
              </a:rPr>
              <a:t> 전이 학습 모델</a:t>
            </a:r>
            <a:r>
              <a:rPr lang="en-US" altLang="ko-KR" dirty="0" smtClean="0">
                <a:solidFill>
                  <a:srgbClr val="1F1F1F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pic>
        <p:nvPicPr>
          <p:cNvPr id="2050" name="Picture 2" descr="https://muddy-sundial-48d.notion.site/image/https%3A%2F%2Fprod-files-secure.s3.us-west-2.amazonaws.com%2Fe0d425cf-ced9-4783-bbe4-bb21642da859%2F0662bc35-22ab-4637-b363-9cf9663eeacb%2Fimage.png?table=block&amp;id=1a63621a-6909-4898-8a39-739b03fdb61b&amp;spaceId=e0d425cf-ced9-4783-bbe4-bb21642da859&amp;width=1420&amp;userId=&amp;cache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01" y="3105764"/>
            <a:ext cx="57626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538" y="369332"/>
            <a:ext cx="5825288" cy="26950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" y="3233367"/>
            <a:ext cx="6226020" cy="3396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442" y="1329489"/>
            <a:ext cx="596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score</a:t>
            </a:r>
            <a:r>
              <a:rPr lang="ko-KR" altLang="en-US" dirty="0" smtClean="0"/>
              <a:t> 개선은 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미세하게 </a:t>
            </a:r>
            <a:r>
              <a:rPr lang="ko-KR" altLang="en-US" dirty="0" err="1" smtClean="0"/>
              <a:t>엣지</a:t>
            </a:r>
            <a:r>
              <a:rPr lang="ko-KR" altLang="en-US" dirty="0" smtClean="0"/>
              <a:t> 부분의 </a:t>
            </a:r>
            <a:endParaRPr lang="en-US" altLang="ko-KR" dirty="0" smtClean="0"/>
          </a:p>
          <a:p>
            <a:r>
              <a:rPr lang="ko-KR" altLang="en-US" dirty="0" smtClean="0"/>
              <a:t>오차가 개선됐다고 해석됨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1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6" y="705748"/>
            <a:ext cx="6454699" cy="2438611"/>
          </a:xfrm>
          <a:prstGeom prst="rect">
            <a:avLst/>
          </a:prstGeom>
        </p:spPr>
      </p:pic>
      <p:pic>
        <p:nvPicPr>
          <p:cNvPr id="1026" name="Picture 2" descr="U-Net vs Residual U-Net vs Attention U-Net vs Attention Residual U-Net | by  Dr Roushanak Rahmat | Code Like A Gir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70" y="690574"/>
            <a:ext cx="4362284" cy="245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323165" y="3753907"/>
            <a:ext cx="11012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베이스의 모델 수준에서는 이미 좋은 기술을 접목시킨 모델들이 존재함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유의미한 차이점을 가져오기 어려움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조금 더 </a:t>
            </a:r>
            <a:r>
              <a:rPr lang="ko-KR" altLang="en-US" dirty="0" err="1" smtClean="0"/>
              <a:t>디테일한</a:t>
            </a:r>
            <a:r>
              <a:rPr lang="ko-KR" altLang="en-US" dirty="0" smtClean="0"/>
              <a:t> 문제 사이즈에 포커스를 맞추어 연구 할 필요성이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바운더리</a:t>
            </a:r>
            <a:r>
              <a:rPr lang="ko-KR" altLang="en-US" dirty="0" smtClean="0"/>
              <a:t> 문제를 해결하는 부분은 많이 다뤄지지 않아서 의미가 있고 이 부분에 집중할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3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2244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EDA?</a:t>
            </a:r>
            <a:endParaRPr lang="ko-KR" altLang="en-US" dirty="0"/>
          </a:p>
        </p:txBody>
      </p:sp>
      <p:pic>
        <p:nvPicPr>
          <p:cNvPr id="3074" name="Picture 2" descr="Untitled 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9" y="2813005"/>
            <a:ext cx="4738075" cy="165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tit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1" y="944089"/>
            <a:ext cx="4704273" cy="16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273" y="4781725"/>
            <a:ext cx="4830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고려사항 </a:t>
            </a:r>
            <a:r>
              <a:rPr lang="en-US" altLang="ko-KR" dirty="0" smtClean="0"/>
              <a:t>-</a:t>
            </a:r>
          </a:p>
          <a:p>
            <a:r>
              <a:rPr lang="ko-KR" altLang="en-US" dirty="0" smtClean="0"/>
              <a:t>뇌를 </a:t>
            </a:r>
            <a:r>
              <a:rPr lang="ko-KR" altLang="en-US" dirty="0" err="1" smtClean="0"/>
              <a:t>슬라이싱</a:t>
            </a:r>
            <a:r>
              <a:rPr lang="ko-KR" altLang="en-US" dirty="0" smtClean="0"/>
              <a:t> 하여 찍은 데이터 이기 때문에</a:t>
            </a:r>
            <a:endParaRPr lang="en-US" altLang="ko-KR" dirty="0" smtClean="0"/>
          </a:p>
          <a:p>
            <a:r>
              <a:rPr lang="ko-KR" altLang="en-US" dirty="0" smtClean="0"/>
              <a:t>종양이 크게 보이는 이미지도 있는 반면</a:t>
            </a:r>
            <a:endParaRPr lang="en-US" altLang="ko-KR" dirty="0" smtClean="0"/>
          </a:p>
          <a:p>
            <a:r>
              <a:rPr lang="ko-KR" altLang="en-US" dirty="0" smtClean="0"/>
              <a:t>종양이 작게 보이는 이미지도 존재 한다는 점</a:t>
            </a:r>
            <a:endParaRPr lang="ko-KR" altLang="en-US" dirty="0"/>
          </a:p>
        </p:txBody>
      </p:sp>
      <p:pic>
        <p:nvPicPr>
          <p:cNvPr id="3080" name="Picture 8" descr="Untit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74" y="759531"/>
            <a:ext cx="4184145" cy="266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881" y="3629225"/>
            <a:ext cx="5964818" cy="235282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46881" y="6125708"/>
            <a:ext cx="3716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/>
              <a:t>0 </a:t>
            </a:r>
            <a:r>
              <a:rPr lang="en-US" altLang="ko-KR" sz="700" dirty="0"/>
              <a:t>: </a:t>
            </a:r>
            <a:r>
              <a:rPr lang="ko-KR" altLang="en-US" sz="700" dirty="0"/>
              <a:t>배경</a:t>
            </a:r>
          </a:p>
          <a:p>
            <a:r>
              <a:rPr lang="en-US" altLang="ko-KR" sz="700" dirty="0"/>
              <a:t>1 : </a:t>
            </a:r>
            <a:r>
              <a:rPr lang="ko-KR" altLang="en-US" sz="700" dirty="0"/>
              <a:t>전체 종양</a:t>
            </a:r>
            <a:r>
              <a:rPr lang="en-US" altLang="ko-KR" sz="700" dirty="0"/>
              <a:t>(Whole tumor)</a:t>
            </a:r>
          </a:p>
          <a:p>
            <a:r>
              <a:rPr lang="en-US" altLang="ko-KR" sz="700" dirty="0"/>
              <a:t>2 : </a:t>
            </a:r>
            <a:r>
              <a:rPr lang="ko-KR" altLang="en-US" sz="700" dirty="0"/>
              <a:t>핵심 종양</a:t>
            </a:r>
            <a:r>
              <a:rPr lang="en-US" altLang="ko-KR" sz="700" dirty="0"/>
              <a:t>(Tumor core)</a:t>
            </a:r>
          </a:p>
          <a:p>
            <a:r>
              <a:rPr lang="en-US" altLang="ko-KR" sz="700" dirty="0"/>
              <a:t>3 : </a:t>
            </a:r>
            <a:r>
              <a:rPr lang="ko-KR" altLang="en-US" sz="700" dirty="0"/>
              <a:t>조영제 등으로 인해 강조된 종양</a:t>
            </a:r>
            <a:r>
              <a:rPr lang="en-US" altLang="ko-KR" sz="700" dirty="0"/>
              <a:t>(enhancing tumor)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3397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9148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기준점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발견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835" y="4664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098" name="Picture 2" descr="3) U-Net - 한땀한땀 딥러닝 컴퓨터 비전 백과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0" y="709707"/>
            <a:ext cx="5066864" cy="33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8200" y="4471332"/>
            <a:ext cx="34376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가장 </a:t>
            </a:r>
            <a:r>
              <a:rPr lang="en-US" altLang="ko-KR" dirty="0" smtClean="0"/>
              <a:t>Basic 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U-net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r>
              <a:rPr lang="ko-KR" altLang="en-US" dirty="0" smtClean="0"/>
              <a:t>보편적인 </a:t>
            </a:r>
            <a:r>
              <a:rPr lang="en-US" altLang="ko-KR" dirty="0" smtClean="0"/>
              <a:t>LOSS : BCEDICE LOSS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100 epoch</a:t>
            </a:r>
          </a:p>
          <a:p>
            <a:endParaRPr lang="en-US" altLang="ko-KR" dirty="0"/>
          </a:p>
          <a:p>
            <a:r>
              <a:rPr lang="en-US" altLang="ko-KR" dirty="0" smtClean="0"/>
              <a:t>Measure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Recall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173" y="4418156"/>
            <a:ext cx="4042958" cy="1978469"/>
          </a:xfrm>
          <a:prstGeom prst="rect">
            <a:avLst/>
          </a:prstGeom>
        </p:spPr>
      </p:pic>
      <p:pic>
        <p:nvPicPr>
          <p:cNvPr id="4100" name="Picture 4" descr="Untitl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7" t="49279" r="99" b="-1090"/>
          <a:stretch/>
        </p:blipFill>
        <p:spPr bwMode="auto">
          <a:xfrm>
            <a:off x="6006518" y="553890"/>
            <a:ext cx="2998568" cy="16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title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3" t="50120" r="892" b="420"/>
          <a:stretch/>
        </p:blipFill>
        <p:spPr bwMode="auto">
          <a:xfrm>
            <a:off x="5947795" y="2466784"/>
            <a:ext cx="2936393" cy="158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ntitl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5" t="49575" r="-892" b="2055"/>
          <a:stretch/>
        </p:blipFill>
        <p:spPr bwMode="auto">
          <a:xfrm>
            <a:off x="9057806" y="1416628"/>
            <a:ext cx="3134194" cy="166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57806" y="368450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테두리 오차 특징 발견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593" y="2927758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논문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 smtClean="0"/>
              <a:t>MRI </a:t>
            </a:r>
            <a:r>
              <a:rPr lang="ko-KR" altLang="en-US" dirty="0" smtClean="0"/>
              <a:t>뇌종양 데이터에 포커스 된 </a:t>
            </a:r>
            <a:r>
              <a:rPr lang="en-US" altLang="ko-KR" dirty="0" err="1" smtClean="0"/>
              <a:t>seg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논문</a:t>
            </a:r>
            <a:endParaRPr lang="en-US" altLang="ko-KR" dirty="0" smtClean="0"/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데이터 셋에 대한 논문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3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7136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Paper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947" y="479570"/>
            <a:ext cx="829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FU-net: Multi-class Image Segmentation Using Feedback Weighted U-net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5682" y="1570396"/>
            <a:ext cx="750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제안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모델적 차이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기존 </a:t>
            </a:r>
            <a:r>
              <a:rPr lang="ko-KR" altLang="en-US" b="1" dirty="0" err="1" smtClean="0"/>
              <a:t>유넷기준</a:t>
            </a:r>
            <a:r>
              <a:rPr lang="ko-KR" altLang="en-US" b="1" dirty="0" smtClean="0"/>
              <a:t> 한 </a:t>
            </a:r>
            <a:r>
              <a:rPr lang="en-US" altLang="ko-KR" b="1" dirty="0" smtClean="0"/>
              <a:t>Block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 </a:t>
            </a:r>
            <a:r>
              <a:rPr lang="ko-KR" altLang="en-US" b="1" dirty="0" err="1" smtClean="0"/>
              <a:t>컨볼루션</a:t>
            </a:r>
            <a:r>
              <a:rPr lang="en-US" altLang="ko-KR" b="1" dirty="0" smtClean="0"/>
              <a:t>x2 )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ko-KR" altLang="en-US" b="1" dirty="0" smtClean="0"/>
              <a:t>제안 하는 모델 </a:t>
            </a:r>
            <a:r>
              <a:rPr lang="en-US" altLang="ko-KR" b="1" dirty="0" smtClean="0"/>
              <a:t>-  </a:t>
            </a:r>
            <a:r>
              <a:rPr lang="ko-KR" altLang="en-US" b="1" dirty="0" smtClean="0"/>
              <a:t>한 </a:t>
            </a:r>
            <a:r>
              <a:rPr lang="en-US" altLang="ko-KR" b="1" dirty="0" smtClean="0"/>
              <a:t>Block (</a:t>
            </a:r>
            <a:r>
              <a:rPr lang="en-US" altLang="ko-KR" b="1" dirty="0" err="1" smtClean="0"/>
              <a:t>Conv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&gt; BN &gt; </a:t>
            </a:r>
            <a:r>
              <a:rPr lang="en-US" altLang="ko-KR" b="1" dirty="0" err="1" smtClean="0"/>
              <a:t>Relu</a:t>
            </a:r>
            <a:r>
              <a:rPr lang="en-US" altLang="ko-KR" b="1" dirty="0" smtClean="0"/>
              <a:t>)x2 &gt; </a:t>
            </a:r>
            <a:r>
              <a:rPr lang="ko-KR" altLang="en-US" b="1" dirty="0" err="1" smtClean="0"/>
              <a:t>잔차</a:t>
            </a:r>
            <a:r>
              <a:rPr lang="ko-KR" altLang="en-US" b="1" dirty="0" smtClean="0"/>
              <a:t> 연결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73" y="2342562"/>
            <a:ext cx="8073690" cy="20947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682" y="4633776"/>
            <a:ext cx="7170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제안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기존 </a:t>
            </a:r>
            <a:r>
              <a:rPr lang="ko-KR" altLang="en-US" b="1" dirty="0" err="1" smtClean="0"/>
              <a:t>유넷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바이너리 크로스 엔트로피</a:t>
            </a:r>
            <a:r>
              <a:rPr lang="en-US" altLang="ko-KR" b="1" dirty="0" smtClean="0"/>
              <a:t>(BCE)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+ </a:t>
            </a:r>
            <a:r>
              <a:rPr lang="ko-KR" altLang="en-US" b="1" dirty="0" smtClean="0"/>
              <a:t>다이스 로스</a:t>
            </a:r>
            <a:endParaRPr lang="en-US" altLang="ko-KR" b="1" dirty="0" smtClean="0"/>
          </a:p>
          <a:p>
            <a:r>
              <a:rPr lang="en-US" altLang="ko-KR" b="1" dirty="0" smtClean="0"/>
              <a:t>           </a:t>
            </a:r>
            <a:r>
              <a:rPr lang="ko-KR" altLang="en-US" b="1" dirty="0" smtClean="0"/>
              <a:t>제안된 </a:t>
            </a:r>
            <a:r>
              <a:rPr lang="en-US" altLang="ko-KR" b="1" dirty="0" smtClean="0"/>
              <a:t>Loss : </a:t>
            </a:r>
            <a:r>
              <a:rPr lang="ko-KR" altLang="en-US" b="1" dirty="0" smtClean="0"/>
              <a:t>가중치 크로스 엔트로피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819787" y="4120069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rgbClr val="212529"/>
                </a:solidFill>
                <a:latin typeface="-apple-system"/>
              </a:rPr>
              <a:t>Batch Normalization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은 </a:t>
            </a:r>
            <a:r>
              <a:rPr lang="ko-KR" altLang="en-US" sz="700" b="1" dirty="0">
                <a:solidFill>
                  <a:srgbClr val="212529"/>
                </a:solidFill>
                <a:latin typeface="-apple-system"/>
              </a:rPr>
              <a:t>학습 과정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에서 각 배치 단위 별 다양한 분포를 가진 데이터를 각 </a:t>
            </a:r>
            <a:r>
              <a:rPr lang="ko-KR" altLang="en-US" sz="700" dirty="0" err="1">
                <a:solidFill>
                  <a:srgbClr val="212529"/>
                </a:solidFill>
                <a:latin typeface="-apple-system"/>
              </a:rPr>
              <a:t>배치별로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ko-KR" altLang="en-US" sz="700" b="1" dirty="0">
                <a:solidFill>
                  <a:srgbClr val="212529"/>
                </a:solidFill>
                <a:latin typeface="-apple-system"/>
              </a:rPr>
              <a:t>평균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과 </a:t>
            </a:r>
            <a:r>
              <a:rPr lang="ko-KR" altLang="en-US" sz="700" b="1" dirty="0">
                <a:solidFill>
                  <a:srgbClr val="212529"/>
                </a:solidFill>
                <a:latin typeface="-apple-system"/>
              </a:rPr>
              <a:t>분산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을 이용해 </a:t>
            </a:r>
            <a:r>
              <a:rPr lang="ko-KR" altLang="en-US" sz="700" b="1" dirty="0" err="1">
                <a:solidFill>
                  <a:srgbClr val="212529"/>
                </a:solidFill>
                <a:latin typeface="-apple-system"/>
              </a:rPr>
              <a:t>정규화</a:t>
            </a:r>
            <a:r>
              <a:rPr lang="ko-KR" altLang="en-US" sz="700" dirty="0" err="1">
                <a:solidFill>
                  <a:srgbClr val="212529"/>
                </a:solidFill>
                <a:latin typeface="-apple-system"/>
              </a:rPr>
              <a:t>하는</a:t>
            </a:r>
            <a:r>
              <a:rPr lang="ko-KR" altLang="en-US" sz="700" dirty="0">
                <a:solidFill>
                  <a:srgbClr val="212529"/>
                </a:solidFill>
                <a:latin typeface="-apple-system"/>
              </a:rPr>
              <a:t> 것이다</a:t>
            </a:r>
            <a:r>
              <a:rPr lang="en-US" altLang="ko-KR" sz="7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sz="700" dirty="0"/>
              <a:t/>
            </a:r>
            <a:br>
              <a:rPr lang="ko-KR" altLang="en-US" sz="700" dirty="0"/>
            </a:br>
            <a:endParaRPr lang="ko-KR" altLang="en-US" sz="7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39" y="2146144"/>
            <a:ext cx="1686160" cy="533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94" y="5389510"/>
            <a:ext cx="4005714" cy="976598"/>
          </a:xfrm>
          <a:prstGeom prst="rect">
            <a:avLst/>
          </a:prstGeom>
        </p:spPr>
      </p:pic>
      <p:pic>
        <p:nvPicPr>
          <p:cNvPr id="1026" name="Picture 2" descr="ML/DL] Cross-Entropy를 이용한 MN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23" y="5269550"/>
            <a:ext cx="3986636" cy="12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7136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Paper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947" y="479570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8" y="1077134"/>
            <a:ext cx="6069214" cy="40904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2947" y="5194514"/>
            <a:ext cx="905731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FU-net</a:t>
            </a:r>
            <a:r>
              <a:rPr lang="ko-KR" altLang="en-US" sz="1600" b="1" dirty="0"/>
              <a:t>은 </a:t>
            </a:r>
            <a:r>
              <a:rPr lang="ko-KR" altLang="en-US" sz="1600" b="1" dirty="0" smtClean="0"/>
              <a:t>데이터가 적은 상황에서 강점을 보임</a:t>
            </a:r>
            <a:r>
              <a:rPr lang="en-US" altLang="ko-KR" sz="1600" b="1" dirty="0" smtClean="0"/>
              <a:t>. 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/>
              <a:t>50</a:t>
            </a:r>
            <a:r>
              <a:rPr lang="ko-KR" altLang="en-US" sz="1600" b="1" dirty="0"/>
              <a:t>개의 이미지만 사용하여 훈련할 때 </a:t>
            </a:r>
            <a:r>
              <a:rPr lang="en-US" altLang="ko-KR" sz="1600" b="1" dirty="0"/>
              <a:t>FU-net</a:t>
            </a:r>
            <a:r>
              <a:rPr lang="ko-KR" altLang="en-US" sz="1600" b="1" dirty="0"/>
              <a:t>의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성능 높음 </a:t>
            </a:r>
            <a:r>
              <a:rPr lang="en-US" altLang="ko-KR" sz="1600" b="1" dirty="0" smtClean="0"/>
              <a:t>(DICE SCORE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DC=0.7087),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이는 </a:t>
            </a:r>
            <a:r>
              <a:rPr lang="en-US" altLang="ko-KR" sz="1600" b="1" dirty="0"/>
              <a:t>BRU-net(DC=0.6387)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U-net(DC=0.4831)</a:t>
            </a:r>
            <a:r>
              <a:rPr lang="ko-KR" altLang="en-US" sz="1600" b="1" dirty="0"/>
              <a:t>보다 훨씬 높은 </a:t>
            </a:r>
            <a:r>
              <a:rPr lang="ko-KR" altLang="en-US" sz="1600" b="1" dirty="0" smtClean="0"/>
              <a:t>수치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67" y="369332"/>
            <a:ext cx="4017986" cy="58788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9775" y="639096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(e),(h),(k)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27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975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Paper 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8964" y="593250"/>
            <a:ext cx="8117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Using a generative </a:t>
            </a:r>
            <a:r>
              <a:rPr lang="en-US" altLang="ko-KR" b="1" dirty="0" err="1"/>
              <a:t>adversarialnetwork</a:t>
            </a:r>
            <a:r>
              <a:rPr lang="en-US" altLang="ko-KR" b="1" dirty="0"/>
              <a:t> to generate synthetic </a:t>
            </a:r>
            <a:r>
              <a:rPr lang="en-US" altLang="ko-KR" b="1" dirty="0" err="1"/>
              <a:t>MRIimages</a:t>
            </a:r>
            <a:r>
              <a:rPr lang="en-US" altLang="ko-KR" b="1" dirty="0"/>
              <a:t> for multi-class </a:t>
            </a:r>
            <a:r>
              <a:rPr lang="en-US" altLang="ko-KR" b="1" dirty="0" err="1"/>
              <a:t>automaticsegmentation</a:t>
            </a:r>
            <a:r>
              <a:rPr lang="en-US" altLang="ko-KR" b="1" dirty="0"/>
              <a:t> of brain tumors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3614" y="1862356"/>
            <a:ext cx="64027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 smtClean="0"/>
              <a:t>GAN </a:t>
            </a:r>
            <a:r>
              <a:rPr lang="ko-KR" altLang="en-US" sz="1600" b="1" dirty="0" smtClean="0"/>
              <a:t>기반 생성 모델 통해서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데이터 증강 했음 </a:t>
            </a:r>
            <a:r>
              <a:rPr lang="en-US" altLang="ko-KR" sz="1600" b="1" dirty="0" smtClean="0"/>
              <a:t>(Pix2PixNIfTI) </a:t>
            </a:r>
          </a:p>
          <a:p>
            <a:pPr marL="342900" indent="-342900">
              <a:buAutoNum type="arabicPeriod"/>
            </a:pPr>
            <a:endParaRPr lang="en-US" altLang="ko-KR" sz="1600" b="1" dirty="0" smtClean="0"/>
          </a:p>
          <a:p>
            <a:pPr marL="342900" indent="-342900">
              <a:buAutoNum type="arabicPeriod"/>
            </a:pPr>
            <a:r>
              <a:rPr lang="en-US" altLang="ko-KR" sz="1600" b="1" dirty="0" smtClean="0"/>
              <a:t>4</a:t>
            </a:r>
            <a:r>
              <a:rPr lang="ko-KR" altLang="en-US" sz="1600" b="1" dirty="0" smtClean="0"/>
              <a:t>개의 채널로 이루어진 뇌종양 </a:t>
            </a:r>
            <a:r>
              <a:rPr lang="ko-KR" altLang="en-US" sz="1600" b="1" dirty="0" err="1" smtClean="0"/>
              <a:t>데이터셋에</a:t>
            </a:r>
            <a:r>
              <a:rPr lang="ko-KR" altLang="en-US" sz="1600" b="1" dirty="0" smtClean="0"/>
              <a:t> 대해 </a:t>
            </a:r>
            <a:r>
              <a:rPr lang="en-US" altLang="ko-KR" sz="1600" b="1" dirty="0" smtClean="0"/>
              <a:t>3</a:t>
            </a:r>
            <a:r>
              <a:rPr lang="ko-KR" altLang="en-US" sz="1600" b="1" dirty="0" smtClean="0"/>
              <a:t>개씩 </a:t>
            </a:r>
            <a:r>
              <a:rPr lang="ko-KR" altLang="en-US" sz="1600" b="1" dirty="0" err="1" smtClean="0"/>
              <a:t>조합해봄</a:t>
            </a:r>
            <a:endParaRPr lang="en-US" altLang="ko-KR" sz="1600" b="1" dirty="0" smtClean="0"/>
          </a:p>
          <a:p>
            <a:pPr marL="342900" indent="-342900">
              <a:buAutoNum type="arabicPeriod"/>
            </a:pPr>
            <a:endParaRPr lang="en-US" altLang="ko-KR" sz="1600" b="1" dirty="0" smtClean="0"/>
          </a:p>
          <a:p>
            <a:pPr marL="342900" indent="-342900">
              <a:buAutoNum type="arabicPeriod"/>
            </a:pPr>
            <a:r>
              <a:rPr lang="en-US" altLang="ko-KR" sz="1600" b="1" dirty="0" err="1"/>
              <a:t>DeepMedic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라는 </a:t>
            </a:r>
            <a:r>
              <a:rPr lang="en-US" altLang="ko-KR" sz="1600" b="1" dirty="0" smtClean="0"/>
              <a:t>3D U-net </a:t>
            </a:r>
            <a:r>
              <a:rPr lang="ko-KR" altLang="en-US" sz="1600" b="1" dirty="0" smtClean="0"/>
              <a:t>기반 모델을 사용했음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5" y="4515783"/>
            <a:ext cx="3798059" cy="21954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9" y="3460977"/>
            <a:ext cx="4915977" cy="22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975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Paper 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525" y="6560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Model</a:t>
            </a:r>
            <a:endParaRPr lang="ko-KR" altLang="en-US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10" y="656000"/>
            <a:ext cx="7620000" cy="3905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2431" y="5041783"/>
            <a:ext cx="11716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" panose="020B0604020202020204" pitchFamily="34" charset="0"/>
              </a:rPr>
              <a:t>Prior</a:t>
            </a:r>
            <a:r>
              <a:rPr lang="ko-KR" altLang="ko-KR" dirty="0">
                <a:latin typeface="Arial" panose="020B0604020202020204" pitchFamily="34" charset="0"/>
              </a:rPr>
              <a:t>: 이전 스캔 데이터. 이전에 촬영된 스캔 정보를 의미하며, 예측 성능을 개선하기 위한 참고 데이터로 사용됨.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 err="1">
                <a:latin typeface="Arial" panose="020B0604020202020204" pitchFamily="34" charset="0"/>
              </a:rPr>
              <a:t>Main</a:t>
            </a:r>
            <a:r>
              <a:rPr lang="ko-KR" altLang="ko-KR" dirty="0">
                <a:latin typeface="Arial" panose="020B0604020202020204" pitchFamily="34" charset="0"/>
              </a:rPr>
              <a:t>: 현재 스캔 데이터. 현재 입력으로 주어지는 주요 스캔 데이터.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NR (</a:t>
            </a:r>
            <a:r>
              <a:rPr lang="ko-KR" altLang="ko-KR" b="1" dirty="0" err="1">
                <a:latin typeface="Arial" panose="020B0604020202020204" pitchFamily="34" charset="0"/>
              </a:rPr>
              <a:t>No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Rescaling</a:t>
            </a:r>
            <a:r>
              <a:rPr lang="ko-KR" altLang="ko-KR" b="1" dirty="0">
                <a:latin typeface="Arial" panose="020B0604020202020204" pitchFamily="34" charset="0"/>
              </a:rPr>
              <a:t>)</a:t>
            </a:r>
            <a:r>
              <a:rPr lang="ko-KR" altLang="ko-KR" dirty="0">
                <a:latin typeface="Arial" panose="020B0604020202020204" pitchFamily="34" charset="0"/>
              </a:rPr>
              <a:t>: 해상도를 변경하지 않고 원본 그대로 사용하는 처리 방식.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Arial" panose="020B0604020202020204" pitchFamily="34" charset="0"/>
              </a:rPr>
              <a:t>LR (</a:t>
            </a:r>
            <a:r>
              <a:rPr lang="ko-KR" altLang="ko-KR" b="1" dirty="0" err="1">
                <a:latin typeface="Arial" panose="020B0604020202020204" pitchFamily="34" charset="0"/>
              </a:rPr>
              <a:t>Low</a:t>
            </a:r>
            <a:r>
              <a:rPr lang="ko-KR" altLang="ko-KR" b="1" dirty="0">
                <a:latin typeface="Arial" panose="020B0604020202020204" pitchFamily="34" charset="0"/>
              </a:rPr>
              <a:t> </a:t>
            </a:r>
            <a:r>
              <a:rPr lang="ko-KR" altLang="ko-KR" b="1" dirty="0" err="1">
                <a:latin typeface="Arial" panose="020B0604020202020204" pitchFamily="34" charset="0"/>
              </a:rPr>
              <a:t>Resolution</a:t>
            </a:r>
            <a:r>
              <a:rPr lang="ko-KR" altLang="ko-KR" b="1" dirty="0">
                <a:latin typeface="Arial" panose="020B0604020202020204" pitchFamily="34" charset="0"/>
              </a:rPr>
              <a:t>)</a:t>
            </a:r>
            <a:r>
              <a:rPr lang="ko-KR" altLang="ko-KR" dirty="0">
                <a:latin typeface="Arial" panose="020B0604020202020204" pitchFamily="34" charset="0"/>
              </a:rPr>
              <a:t>: 해상도를 낮춘 데이터. 예를 들어, LR ×3은 해상도를 3배 낮춘 것을 의미. </a:t>
            </a:r>
          </a:p>
        </p:txBody>
      </p:sp>
    </p:spTree>
    <p:extLst>
      <p:ext uri="{BB962C8B-B14F-4D97-AF65-F5344CB8AC3E}">
        <p14:creationId xmlns:p14="http://schemas.microsoft.com/office/powerpoint/2010/main" val="235234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975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Paper 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525" y="656000"/>
            <a:ext cx="780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Result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6525" y="1281222"/>
            <a:ext cx="101168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b="1" dirty="0" smtClean="0"/>
              <a:t>합성 이미지와 참조 이미지 사이의 </a:t>
            </a:r>
            <a:r>
              <a:rPr lang="en-US" altLang="ko-KR" b="1" dirty="0" smtClean="0"/>
              <a:t>MSE </a:t>
            </a:r>
            <a:r>
              <a:rPr lang="ko-KR" altLang="en-US" b="1" dirty="0" smtClean="0"/>
              <a:t>낮을수록 더 높은 성능 즉 높은 </a:t>
            </a:r>
            <a:r>
              <a:rPr lang="en-US" altLang="ko-KR" b="1" dirty="0" smtClean="0"/>
              <a:t>DICE </a:t>
            </a:r>
            <a:r>
              <a:rPr lang="ko-KR" altLang="en-US" b="1" dirty="0" smtClean="0"/>
              <a:t>스코어 보인다</a:t>
            </a:r>
            <a:r>
              <a:rPr lang="en-US" altLang="ko-KR" b="1" dirty="0" smtClean="0"/>
              <a:t>.</a:t>
            </a:r>
          </a:p>
          <a:p>
            <a:pPr marL="342900" lvl="0" indent="-3429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 smtClean="0">
                <a:latin typeface="Arial" panose="020B0604020202020204" pitchFamily="34" charset="0"/>
              </a:rPr>
              <a:t>2. </a:t>
            </a:r>
            <a:r>
              <a:rPr lang="ko-KR" altLang="en-US" b="1" dirty="0" smtClean="0">
                <a:latin typeface="Arial" panose="020B0604020202020204" pitchFamily="34" charset="0"/>
              </a:rPr>
              <a:t>채널 조합의 경우에는 </a:t>
            </a:r>
            <a:r>
              <a:rPr lang="en-US" altLang="ko-KR" b="1" dirty="0" smtClean="0"/>
              <a:t>T1CE–T2w–FLAIR </a:t>
            </a:r>
            <a:r>
              <a:rPr lang="ko-KR" altLang="en-US" b="1" dirty="0" smtClean="0"/>
              <a:t>조합이 각 </a:t>
            </a:r>
            <a:r>
              <a:rPr lang="ko-KR" altLang="en-US" b="1" dirty="0" err="1" smtClean="0"/>
              <a:t>종양별</a:t>
            </a:r>
            <a:r>
              <a:rPr lang="ko-KR" altLang="en-US" b="1" dirty="0" smtClean="0"/>
              <a:t> 높은 </a:t>
            </a:r>
            <a:r>
              <a:rPr lang="en-US" altLang="ko-KR" b="1" dirty="0" smtClean="0"/>
              <a:t>DICE </a:t>
            </a:r>
            <a:r>
              <a:rPr lang="ko-KR" altLang="en-US" b="1" dirty="0" smtClean="0"/>
              <a:t>스코어를 보임</a:t>
            </a:r>
            <a:r>
              <a:rPr lang="en-US" altLang="ko-KR" b="1" dirty="0" smtClean="0"/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15" y="2712986"/>
            <a:ext cx="9104504" cy="3662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0" y="2712986"/>
            <a:ext cx="6086564" cy="36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1016</Words>
  <Application>Microsoft Office PowerPoint</Application>
  <PresentationFormat>와이드스크린</PresentationFormat>
  <Paragraphs>358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-apple-system</vt:lpstr>
      <vt:lpstr>Helvetica Neue</vt:lpstr>
      <vt:lpstr>맑은 고딕</vt:lpstr>
      <vt:lpstr>Arial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오유림</dc:creator>
  <cp:lastModifiedBy>오유림</cp:lastModifiedBy>
  <cp:revision>40</cp:revision>
  <dcterms:created xsi:type="dcterms:W3CDTF">2024-09-23T05:29:14Z</dcterms:created>
  <dcterms:modified xsi:type="dcterms:W3CDTF">2024-10-15T02:40:39Z</dcterms:modified>
</cp:coreProperties>
</file>